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34" r:id="rId3"/>
  </p:sldIdLst>
  <p:sldSz cx="7559675" cy="10799445"/>
  <p:notesSz cx="6858000" cy="9144000"/>
  <p:custDataLst>
    <p:tags r:id="rId10"/>
  </p:custDataLst>
  <p:defaultTextStyle>
    <a:defPPr>
      <a:defRPr lang="en-US"/>
    </a:defPPr>
    <a:lvl1pPr marL="0" lvl="0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1" userDrawn="1">
          <p15:clr>
            <a:srgbClr val="A4A3A4"/>
          </p15:clr>
        </p15:guide>
        <p15:guide id="2" pos="24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l" initials="x" lastIdx="2" clrIdx="0"/>
  <p:cmAuthor id="2" name=" " initials=" " lastIdx="1" clrIdx="0"/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432"/>
    <a:srgbClr val="3C6428"/>
    <a:srgbClr val="276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/>
    <p:restoredTop sz="94660"/>
  </p:normalViewPr>
  <p:slideViewPr>
    <p:cSldViewPr snapToGrid="0" showGuides="1">
      <p:cViewPr varScale="1">
        <p:scale>
          <a:sx n="85" d="100"/>
          <a:sy n="85" d="100"/>
        </p:scale>
        <p:origin x="420" y="60"/>
      </p:cViewPr>
      <p:guideLst>
        <p:guide orient="horz" pos="3401"/>
        <p:guide pos="24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192.168.1.32\&#20849;&#20139;&#25991;&#20214;\&#32599;&#24037;\2022\&#24046;&#21387;&#25968;&#2545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\\192.168.1.32\&#20849;&#20139;&#25991;&#20214;\&#32599;&#24037;\2022\&#24046;&#21387;&#25968;&#254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t>WV20-</a:t>
            </a:r>
            <a:r>
              <a:rPr lang="en-US" altLang="zh-CN"/>
              <a:t>V10</a:t>
            </a:r>
            <a:r>
              <a:t>采暖压差曲线</a:t>
            </a:r>
          </a:p>
        </c:rich>
      </c:tx>
      <c:layout>
        <c:manualLayout>
          <c:xMode val="edge"/>
          <c:yMode val="edge"/>
          <c:x val="0.2209851040727"/>
          <c:y val="0.00889679715302494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[差压数据.xlsx]分体式三通采暖通道!$A$2</c:f>
              <c:strCache>
                <c:ptCount val="1"/>
                <c:pt idx="0">
                  <c:v>CHE-08(铜阀口）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[差压数据.xlsx]分体式三通采暖通道!$B$1:$F$1</c:f>
              <c:strCache>
                <c:ptCount val="5"/>
                <c:pt idx="0">
                  <c:v>5L/h</c:v>
                </c:pt>
                <c:pt idx="1">
                  <c:v>10L/h</c:v>
                </c:pt>
                <c:pt idx="2">
                  <c:v>15L/h</c:v>
                </c:pt>
                <c:pt idx="3">
                  <c:v>16.67L/h</c:v>
                </c:pt>
                <c:pt idx="4">
                  <c:v>20L/h</c:v>
                </c:pt>
              </c:strCache>
            </c:strRef>
          </c:cat>
          <c:val>
            <c:numRef>
              <c:f>[差压数据.xlsx]分体式三通采暖通道!$B$2:$F$2</c:f>
              <c:numCache>
                <c:formatCode>General</c:formatCode>
                <c:ptCount val="5"/>
                <c:pt idx="0">
                  <c:v>0.3</c:v>
                </c:pt>
                <c:pt idx="1">
                  <c:v>1.6</c:v>
                </c:pt>
                <c:pt idx="2">
                  <c:v>3.5</c:v>
                </c:pt>
                <c:pt idx="3">
                  <c:v>4.4</c:v>
                </c:pt>
                <c:pt idx="4">
                  <c:v>6.1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0"/>
        <c:smooth val="0"/>
        <c:axId val="169680256"/>
        <c:axId val="139367552"/>
      </c:lineChart>
      <c:catAx>
        <c:axId val="16968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流量</a:t>
                </a:r>
              </a:p>
            </c:rich>
          </c:tx>
          <c:layout>
            <c:manualLayout>
              <c:xMode val="edge"/>
              <c:yMode val="edge"/>
              <c:x val="0.508956834532374"/>
              <c:y val="0.857103295486015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39367552"/>
        <c:crosses val="autoZero"/>
        <c:auto val="1"/>
        <c:lblAlgn val="ctr"/>
        <c:lblOffset val="100"/>
        <c:noMultiLvlLbl val="0"/>
      </c:catAx>
      <c:valAx>
        <c:axId val="13936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差压 KPa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968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t>WV20-</a:t>
            </a:r>
            <a:r>
              <a:rPr lang="en-US" altLang="zh-CN"/>
              <a:t>V10</a:t>
            </a:r>
            <a:r>
              <a:t>卫浴压差曲线</a:t>
            </a:r>
          </a:p>
        </c:rich>
      </c:tx>
      <c:layout>
        <c:manualLayout>
          <c:xMode val="edge"/>
          <c:yMode val="edge"/>
          <c:x val="0.183616128245462"/>
          <c:y val="0.028111011639542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4526112185687"/>
          <c:y val="0.251450676982592"/>
          <c:w val="0.790019342359768"/>
          <c:h val="0.463378465506125"/>
        </c:manualLayout>
      </c:layout>
      <c:lineChart>
        <c:grouping val="standard"/>
        <c:varyColors val="0"/>
        <c:ser>
          <c:idx val="0"/>
          <c:order val="0"/>
          <c:tx>
            <c:strRef>
              <c:f>[差压数据.xlsx]分体式三通卫浴通道!$A$2</c:f>
              <c:strCache>
                <c:ptCount val="1"/>
                <c:pt idx="0">
                  <c:v>CHE-08(铜阀口）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[差压数据.xlsx]分体式三通卫浴通道!$B$1:$F$1</c:f>
              <c:strCache>
                <c:ptCount val="5"/>
                <c:pt idx="0">
                  <c:v>5L/h</c:v>
                </c:pt>
                <c:pt idx="1">
                  <c:v>10L/h</c:v>
                </c:pt>
                <c:pt idx="2">
                  <c:v>15L/h</c:v>
                </c:pt>
                <c:pt idx="3">
                  <c:v>16.67L/h</c:v>
                </c:pt>
                <c:pt idx="4">
                  <c:v>20L/h</c:v>
                </c:pt>
              </c:strCache>
            </c:strRef>
          </c:cat>
          <c:val>
            <c:numRef>
              <c:f>[差压数据.xlsx]分体式三通卫浴通道!$B$2:$F$2</c:f>
              <c:numCache>
                <c:formatCode>General</c:formatCode>
                <c:ptCount val="5"/>
                <c:pt idx="0">
                  <c:v>0.5</c:v>
                </c:pt>
                <c:pt idx="1">
                  <c:v>2.2</c:v>
                </c:pt>
                <c:pt idx="2">
                  <c:v>4.8</c:v>
                </c:pt>
                <c:pt idx="3">
                  <c:v>5.7</c:v>
                </c:pt>
                <c:pt idx="4">
                  <c:v>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0"/>
        <c:smooth val="0"/>
        <c:axId val="146406784"/>
        <c:axId val="146507264"/>
      </c:lineChart>
      <c:catAx>
        <c:axId val="146406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流量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46507264"/>
        <c:crosses val="autoZero"/>
        <c:auto val="1"/>
        <c:lblAlgn val="ctr"/>
        <c:lblOffset val="100"/>
        <c:noMultiLvlLbl val="0"/>
      </c:catAx>
      <c:valAx>
        <c:axId val="14650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差压 KPa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4640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193BC6-DA27-4E74-98E0-373383209E59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48865" y="1143000"/>
            <a:ext cx="216027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等线" panose="02010600030101010101" charset="-122"/>
                <a:ea typeface="等线" panose="02010600030101010101" charset="-122"/>
              </a:rPr>
            </a:fld>
            <a:endParaRPr lang="zh-CN" altLang="en-US" sz="1200" dirty="0">
              <a:latin typeface="等线" panose="02010600030101010101" charset="-122"/>
              <a:ea typeface="等线" panose="0201060003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思源黑体 Normal" panose="020B0400000000000000" pitchFamily="34" charset="-122"/>
              <a:ea typeface="思源黑体 Normal" panose="020B0400000000000000" pitchFamily="34" charset="-122"/>
              <a:sym typeface="思源黑体 Normal" panose="020B0400000000000000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E1689F0-D8FB-450F-A36F-553F26501FE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Normal" panose="020B0400000000000000" pitchFamily="34" charset="-122"/>
                <a:ea typeface="思源黑体 Normal" panose="020B0400000000000000" pitchFamily="34" charset="-122"/>
                <a:cs typeface="+mn-cs"/>
                <a:sym typeface="思源黑体 Normal" panose="020B0400000000000000" pitchFamily="34" charset="-122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Normal" panose="020B0400000000000000" pitchFamily="34" charset="-122"/>
              <a:ea typeface="思源黑体 Normal" panose="020B0400000000000000" pitchFamily="34" charset="-122"/>
              <a:cs typeface="+mn-cs"/>
              <a:sym typeface="思源黑体 Normal" panose="020B0400000000000000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6"/>
          <p:cNvSpPr txBox="1"/>
          <p:nvPr/>
        </p:nvSpPr>
        <p:spPr>
          <a:xfrm>
            <a:off x="5996667" y="10364999"/>
            <a:ext cx="1643834" cy="8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9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</a:t>
            </a:r>
            <a:r>
              <a:rPr kumimoji="0" lang="en-US" altLang="zh-CN" sz="1415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2016-2020 CHUNHUI COMPANY</a:t>
            </a:r>
            <a:endParaRPr kumimoji="0" lang="zh-CN" altLang="en-US" sz="1415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960000"/>
            <a:ext cx="5248109" cy="947817"/>
          </a:xfrm>
        </p:spPr>
        <p:txBody>
          <a:bodyPr/>
          <a:lstStyle>
            <a:lvl1pPr>
              <a:defRPr>
                <a:solidFill>
                  <a:srgbClr val="3C642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3402501"/>
            <a:ext cx="5247667" cy="6112499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4468333" y="10009999"/>
            <a:ext cx="565834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00" y="10009999"/>
            <a:ext cx="38220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167" y="10009999"/>
            <a:ext cx="4235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23"/>
          <p:cNvSpPr txBox="1"/>
          <p:nvPr/>
        </p:nvSpPr>
        <p:spPr>
          <a:xfrm>
            <a:off x="399000" y="1245000"/>
            <a:ext cx="378000" cy="920000"/>
          </a:xfrm>
          <a:prstGeom prst="rect">
            <a:avLst/>
          </a:prstGeom>
        </p:spPr>
        <p:txBody>
          <a:bodyPr vert="horz" lIns="143999" tIns="71999" rIns="143999" bIns="71999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600" b="0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  <a:endParaRPr kumimoji="0" lang="en-US" sz="12600" b="0" i="0" u="none" strike="noStrike" kern="1200" cap="none" spc="0" normalizeH="0" baseline="0" noProof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TextBox 24"/>
          <p:cNvSpPr txBox="1"/>
          <p:nvPr/>
        </p:nvSpPr>
        <p:spPr>
          <a:xfrm>
            <a:off x="5579000" y="4545000"/>
            <a:ext cx="378000" cy="922501"/>
          </a:xfrm>
          <a:prstGeom prst="rect">
            <a:avLst/>
          </a:prstGeom>
        </p:spPr>
        <p:txBody>
          <a:bodyPr vert="horz" lIns="143999" tIns="71999" rIns="143999" bIns="71999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600" b="0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  <a:endParaRPr kumimoji="0" lang="en-US" sz="12600" b="0" i="0" u="none" strike="noStrike" kern="1200" cap="none" spc="0" normalizeH="0" baseline="0" noProof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53" y="960000"/>
            <a:ext cx="5020308" cy="4760000"/>
          </a:xfrm>
        </p:spPr>
        <p:txBody>
          <a:bodyPr anchor="ctr">
            <a:normAutofit/>
          </a:bodyPr>
          <a:lstStyle>
            <a:lvl1pPr algn="l">
              <a:defRPr sz="364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337" y="5720000"/>
            <a:ext cx="4480941" cy="600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825" indent="0">
              <a:buFontTx/>
              <a:buNone/>
              <a:defRPr/>
            </a:lvl2pPr>
            <a:lvl3pPr marL="756285" indent="0">
              <a:buFontTx/>
              <a:buNone/>
              <a:defRPr/>
            </a:lvl3pPr>
            <a:lvl4pPr marL="1134110" indent="0">
              <a:buFontTx/>
              <a:buNone/>
              <a:defRPr/>
            </a:lvl4pPr>
            <a:lvl5pPr marL="1511935" indent="0">
              <a:buFontTx/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99" y="7040000"/>
            <a:ext cx="5248111" cy="2473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4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82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4468333" y="9514999"/>
            <a:ext cx="565834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00" y="9514999"/>
            <a:ext cx="38220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167" y="9514999"/>
            <a:ext cx="4235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3042501"/>
            <a:ext cx="5248111" cy="4087338"/>
          </a:xfrm>
        </p:spPr>
        <p:txBody>
          <a:bodyPr anchor="b">
            <a:normAutofit/>
          </a:bodyPr>
          <a:lstStyle>
            <a:lvl1pPr algn="l">
              <a:defRPr sz="364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99" y="7129839"/>
            <a:ext cx="5248111" cy="2384116"/>
          </a:xfrm>
        </p:spPr>
        <p:txBody>
          <a:bodyPr anchor="t">
            <a:normAutofit/>
          </a:bodyPr>
          <a:lstStyle>
            <a:lvl1pPr marL="0" indent="0" algn="l">
              <a:buNone/>
              <a:defRPr sz="14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82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23"/>
          <p:cNvSpPr txBox="1"/>
          <p:nvPr/>
        </p:nvSpPr>
        <p:spPr>
          <a:xfrm>
            <a:off x="399000" y="1245000"/>
            <a:ext cx="378000" cy="920000"/>
          </a:xfrm>
          <a:prstGeom prst="rect">
            <a:avLst/>
          </a:prstGeom>
        </p:spPr>
        <p:txBody>
          <a:bodyPr vert="horz" lIns="143999" tIns="71999" rIns="143999" bIns="71999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600" b="0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  <a:endParaRPr kumimoji="0" lang="en-US" sz="12600" b="0" i="0" u="none" strike="noStrike" kern="1200" cap="none" spc="0" normalizeH="0" baseline="0" noProof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TextBox 24"/>
          <p:cNvSpPr txBox="1"/>
          <p:nvPr/>
        </p:nvSpPr>
        <p:spPr>
          <a:xfrm>
            <a:off x="5579000" y="4545000"/>
            <a:ext cx="378000" cy="922501"/>
          </a:xfrm>
          <a:prstGeom prst="rect">
            <a:avLst/>
          </a:prstGeom>
        </p:spPr>
        <p:txBody>
          <a:bodyPr vert="horz" lIns="143999" tIns="71999" rIns="143999" bIns="71999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600" b="0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  <a:endParaRPr kumimoji="0" lang="en-US" sz="12600" b="0" i="0" u="none" strike="noStrike" kern="1200" cap="none" spc="0" normalizeH="0" baseline="0" noProof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53" y="960000"/>
            <a:ext cx="5020308" cy="4760000"/>
          </a:xfrm>
        </p:spPr>
        <p:txBody>
          <a:bodyPr anchor="ctr">
            <a:normAutofit/>
          </a:bodyPr>
          <a:lstStyle>
            <a:lvl1pPr algn="l">
              <a:defRPr sz="364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97" y="6320000"/>
            <a:ext cx="5248112" cy="80983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825" indent="0">
              <a:buFontTx/>
              <a:buNone/>
              <a:defRPr/>
            </a:lvl2pPr>
            <a:lvl3pPr marL="756285" indent="0">
              <a:buFontTx/>
              <a:buNone/>
              <a:defRPr/>
            </a:lvl3pPr>
            <a:lvl4pPr marL="1134110" indent="0">
              <a:buFontTx/>
              <a:buNone/>
              <a:defRPr/>
            </a:lvl4pPr>
            <a:lvl5pPr marL="1511935" indent="0">
              <a:buFontTx/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99" y="7129839"/>
            <a:ext cx="5248111" cy="2384116"/>
          </a:xfrm>
        </p:spPr>
        <p:txBody>
          <a:bodyPr anchor="t">
            <a:normAutofit/>
          </a:bodyPr>
          <a:lstStyle>
            <a:lvl1pPr marL="0" indent="0" algn="l">
              <a:buNone/>
              <a:defRPr sz="14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82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4468333" y="9514999"/>
            <a:ext cx="565834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00" y="9514999"/>
            <a:ext cx="38220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167" y="9514999"/>
            <a:ext cx="4235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66" y="960000"/>
            <a:ext cx="5242943" cy="4760000"/>
          </a:xfrm>
        </p:spPr>
        <p:txBody>
          <a:bodyPr anchor="ctr">
            <a:normAutofit/>
          </a:bodyPr>
          <a:lstStyle>
            <a:lvl1pPr algn="l">
              <a:defRPr sz="364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97" y="6320000"/>
            <a:ext cx="5248112" cy="80983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5">
                <a:solidFill>
                  <a:schemeClr val="accent1"/>
                </a:solidFill>
              </a:defRPr>
            </a:lvl1pPr>
            <a:lvl2pPr marL="377825" indent="0">
              <a:buFontTx/>
              <a:buNone/>
              <a:defRPr/>
            </a:lvl2pPr>
            <a:lvl3pPr marL="756285" indent="0">
              <a:buFontTx/>
              <a:buNone/>
              <a:defRPr/>
            </a:lvl3pPr>
            <a:lvl4pPr marL="1134110" indent="0">
              <a:buFontTx/>
              <a:buNone/>
              <a:defRPr/>
            </a:lvl4pPr>
            <a:lvl5pPr marL="1511935" indent="0">
              <a:buFontTx/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99" y="7129839"/>
            <a:ext cx="5248111" cy="2384116"/>
          </a:xfrm>
        </p:spPr>
        <p:txBody>
          <a:bodyPr anchor="t">
            <a:normAutofit/>
          </a:bodyPr>
          <a:lstStyle>
            <a:lvl1pPr marL="0" indent="0" algn="l">
              <a:buNone/>
              <a:defRPr sz="14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82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960000"/>
            <a:ext cx="5247667" cy="2080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00" y="3402501"/>
            <a:ext cx="5247667" cy="6112499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图片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834" y="152501"/>
            <a:ext cx="1295000" cy="44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872" y="960002"/>
            <a:ext cx="809254" cy="827000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99" y="960002"/>
            <a:ext cx="4295100" cy="8270001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4468333" y="9514999"/>
            <a:ext cx="565834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00" y="9514999"/>
            <a:ext cx="38220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167" y="9514999"/>
            <a:ext cx="4235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4000" y="3402501"/>
            <a:ext cx="5247667" cy="6112499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9" name="日期占位符 1027"/>
          <p:cNvSpPr>
            <a:spLocks noGrp="1"/>
          </p:cNvSpPr>
          <p:nvPr>
            <p:ph type="dt" sz="half" idx="2"/>
          </p:nvPr>
        </p:nvSpPr>
        <p:spPr>
          <a:xfrm>
            <a:off x="4468333" y="9514999"/>
            <a:ext cx="565834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504000" y="9514999"/>
            <a:ext cx="38220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5328167" y="9514999"/>
            <a:ext cx="423500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A0DB2DC-4C9A-4742-B13C-FB6460FD3503}" type="slidenum">
              <a:rPr lang="zh-CN" altLang="en-US" dirty="0">
                <a:ea typeface="华文新魏" panose="02010800040101010101" charset="-122"/>
              </a:rPr>
            </a:fld>
            <a:endParaRPr lang="zh-CN" altLang="en-US" dirty="0">
              <a:ea typeface="华文新魏" panose="020108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4253337"/>
            <a:ext cx="5248111" cy="2876505"/>
          </a:xfrm>
        </p:spPr>
        <p:txBody>
          <a:bodyPr anchor="b"/>
          <a:lstStyle>
            <a:lvl1pPr algn="l">
              <a:defRPr sz="3305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99" y="7129839"/>
            <a:ext cx="5248111" cy="1354961"/>
          </a:xfrm>
        </p:spPr>
        <p:txBody>
          <a:bodyPr anchor="t"/>
          <a:lstStyle>
            <a:lvl1pPr marL="0" indent="0" algn="l">
              <a:buNone/>
              <a:defRPr sz="165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82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960000"/>
            <a:ext cx="5248110" cy="2080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00" y="3402502"/>
            <a:ext cx="2553161" cy="6111452"/>
          </a:xfrm>
        </p:spPr>
        <p:txBody>
          <a:bodyPr>
            <a:normAutofit/>
          </a:bodyPr>
          <a:lstStyle>
            <a:lvl1pPr>
              <a:defRPr sz="1490"/>
            </a:lvl1pPr>
            <a:lvl2pPr>
              <a:defRPr sz="1325"/>
            </a:lvl2pPr>
            <a:lvl3pPr>
              <a:defRPr sz="1155"/>
            </a:lvl3pPr>
            <a:lvl4pPr>
              <a:defRPr sz="990"/>
            </a:lvl4pPr>
            <a:lvl5pPr>
              <a:defRPr sz="990"/>
            </a:lvl5pPr>
            <a:lvl6pPr>
              <a:defRPr sz="990"/>
            </a:lvl6pPr>
            <a:lvl7pPr>
              <a:defRPr sz="990"/>
            </a:lvl7pPr>
            <a:lvl8pPr>
              <a:defRPr sz="990"/>
            </a:lvl8pPr>
            <a:lvl9pPr>
              <a:defRPr sz="99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948" y="3402504"/>
            <a:ext cx="2553162" cy="6111453"/>
          </a:xfrm>
        </p:spPr>
        <p:txBody>
          <a:bodyPr>
            <a:normAutofit/>
          </a:bodyPr>
          <a:lstStyle>
            <a:lvl1pPr>
              <a:defRPr sz="1490"/>
            </a:lvl1pPr>
            <a:lvl2pPr>
              <a:defRPr sz="1325"/>
            </a:lvl2pPr>
            <a:lvl3pPr>
              <a:defRPr sz="1155"/>
            </a:lvl3pPr>
            <a:lvl4pPr>
              <a:defRPr sz="990"/>
            </a:lvl4pPr>
            <a:lvl5pPr>
              <a:defRPr sz="990"/>
            </a:lvl5pPr>
            <a:lvl6pPr>
              <a:defRPr sz="990"/>
            </a:lvl6pPr>
            <a:lvl7pPr>
              <a:defRPr sz="990"/>
            </a:lvl7pPr>
            <a:lvl8pPr>
              <a:defRPr sz="990"/>
            </a:lvl8pPr>
            <a:lvl9pPr>
              <a:defRPr sz="99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960000"/>
            <a:ext cx="5248109" cy="2080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99" y="3403123"/>
            <a:ext cx="2555280" cy="907499"/>
          </a:xfrm>
        </p:spPr>
        <p:txBody>
          <a:bodyPr anchor="b">
            <a:noAutofit/>
          </a:bodyPr>
          <a:lstStyle>
            <a:lvl1pPr marL="0" indent="0">
              <a:buNone/>
              <a:defRPr sz="1985" b="0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99" y="4310625"/>
            <a:ext cx="2555280" cy="5203334"/>
          </a:xfrm>
        </p:spPr>
        <p:txBody>
          <a:bodyPr>
            <a:normAutofit/>
          </a:bodyPr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828" y="3403123"/>
            <a:ext cx="2555280" cy="907499"/>
          </a:xfrm>
        </p:spPr>
        <p:txBody>
          <a:bodyPr anchor="b">
            <a:noAutofit/>
          </a:bodyPr>
          <a:lstStyle>
            <a:lvl1pPr marL="0" indent="0">
              <a:buNone/>
              <a:defRPr sz="1985" b="0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828" y="4310625"/>
            <a:ext cx="2555280" cy="5203334"/>
          </a:xfrm>
        </p:spPr>
        <p:txBody>
          <a:bodyPr>
            <a:normAutofit/>
          </a:bodyPr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960000"/>
            <a:ext cx="5248110" cy="2080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2360006"/>
            <a:ext cx="2306844" cy="2013332"/>
          </a:xfrm>
        </p:spPr>
        <p:txBody>
          <a:bodyPr anchor="b">
            <a:normAutofit/>
          </a:bodyPr>
          <a:lstStyle>
            <a:lvl1pPr>
              <a:defRPr sz="16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629" y="810907"/>
            <a:ext cx="2799480" cy="8703050"/>
          </a:xfrm>
        </p:spPr>
        <p:txBody>
          <a:bodyPr>
            <a:normAutofit/>
          </a:bodyPr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99" y="4373337"/>
            <a:ext cx="2306844" cy="4069998"/>
          </a:xfrm>
        </p:spPr>
        <p:txBody>
          <a:bodyPr>
            <a:normAutofit/>
          </a:bodyPr>
          <a:lstStyle>
            <a:lvl1pPr marL="0" indent="0">
              <a:buNone/>
              <a:defRPr sz="1155"/>
            </a:lvl1pPr>
            <a:lvl2pPr marL="283210" indent="0">
              <a:buNone/>
              <a:defRPr sz="870"/>
            </a:lvl2pPr>
            <a:lvl3pPr marL="567055" indent="0">
              <a:buNone/>
              <a:defRPr sz="745"/>
            </a:lvl3pPr>
            <a:lvl4pPr marL="850265" indent="0">
              <a:buNone/>
              <a:defRPr sz="620"/>
            </a:lvl4pPr>
            <a:lvl5pPr marL="1134110" indent="0">
              <a:buNone/>
              <a:defRPr sz="620"/>
            </a:lvl5pPr>
            <a:lvl6pPr marL="1417320" indent="0">
              <a:buNone/>
              <a:defRPr sz="620"/>
            </a:lvl6pPr>
            <a:lvl7pPr marL="1701165" indent="0">
              <a:buNone/>
              <a:defRPr sz="620"/>
            </a:lvl7pPr>
            <a:lvl8pPr marL="1984375" indent="0">
              <a:buNone/>
              <a:defRPr sz="620"/>
            </a:lvl8pPr>
            <a:lvl9pPr marL="2268220" indent="0">
              <a:buNone/>
              <a:defRPr sz="62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7560000"/>
            <a:ext cx="5248110" cy="892501"/>
          </a:xfrm>
        </p:spPr>
        <p:txBody>
          <a:bodyPr anchor="b">
            <a:normAutofit/>
          </a:bodyPr>
          <a:lstStyle>
            <a:lvl1pPr algn="l">
              <a:defRPr sz="1985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99" y="960000"/>
            <a:ext cx="5248110" cy="6056248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algn="ctr">
              <a:buNone/>
              <a:defRPr sz="1325"/>
            </a:lvl1pPr>
            <a:lvl2pPr marL="377825" indent="0">
              <a:buNone/>
              <a:defRPr sz="1325"/>
            </a:lvl2pPr>
            <a:lvl3pPr marL="756285" indent="0">
              <a:buNone/>
              <a:defRPr sz="1325"/>
            </a:lvl3pPr>
            <a:lvl4pPr marL="1134110" indent="0">
              <a:buNone/>
              <a:defRPr sz="1325"/>
            </a:lvl4pPr>
            <a:lvl5pPr marL="1511935" indent="0">
              <a:buNone/>
              <a:defRPr sz="1325"/>
            </a:lvl5pPr>
            <a:lvl6pPr marL="1889760" indent="0">
              <a:buNone/>
              <a:defRPr sz="1325"/>
            </a:lvl6pPr>
            <a:lvl7pPr marL="2268220" indent="0">
              <a:buNone/>
              <a:defRPr sz="1325"/>
            </a:lvl7pPr>
            <a:lvl8pPr marL="2646045" indent="0">
              <a:buNone/>
              <a:defRPr sz="1325"/>
            </a:lvl8pPr>
            <a:lvl9pPr marL="3023870" indent="0">
              <a:buNone/>
              <a:defRPr sz="1325"/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99" y="8452500"/>
            <a:ext cx="5248110" cy="1061455"/>
          </a:xfrm>
        </p:spPr>
        <p:txBody>
          <a:bodyPr>
            <a:normAutofit/>
          </a:bodyPr>
          <a:lstStyle>
            <a:lvl1pPr marL="0" indent="0">
              <a:buNone/>
              <a:defRPr sz="990"/>
            </a:lvl1pPr>
            <a:lvl2pPr marL="377825" indent="0">
              <a:buNone/>
              <a:defRPr sz="990"/>
            </a:lvl2pPr>
            <a:lvl3pPr marL="756285" indent="0">
              <a:buNone/>
              <a:defRPr sz="825"/>
            </a:lvl3pPr>
            <a:lvl4pPr marL="1134110" indent="0">
              <a:buNone/>
              <a:defRPr sz="745"/>
            </a:lvl4pPr>
            <a:lvl5pPr marL="1511935" indent="0">
              <a:buNone/>
              <a:defRPr sz="745"/>
            </a:lvl5pPr>
            <a:lvl6pPr marL="1889760" indent="0">
              <a:buNone/>
              <a:defRPr sz="745"/>
            </a:lvl6pPr>
            <a:lvl7pPr marL="2268220" indent="0">
              <a:buNone/>
              <a:defRPr sz="745"/>
            </a:lvl7pPr>
            <a:lvl8pPr marL="2646045" indent="0">
              <a:buNone/>
              <a:defRPr sz="745"/>
            </a:lvl8pPr>
            <a:lvl9pPr marL="3023870" indent="0">
              <a:buNone/>
              <a:defRPr sz="745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960000"/>
            <a:ext cx="5248110" cy="5360000"/>
          </a:xfrm>
        </p:spPr>
        <p:txBody>
          <a:bodyPr anchor="ctr">
            <a:normAutofit/>
          </a:bodyPr>
          <a:lstStyle>
            <a:lvl1pPr algn="l">
              <a:defRPr sz="364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00" y="7040000"/>
            <a:ext cx="5248110" cy="2473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4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82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8333" y="9514999"/>
            <a:ext cx="565834" cy="57500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04000" y="9514999"/>
            <a:ext cx="3822000" cy="575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328167" y="9514999"/>
            <a:ext cx="423500" cy="575000"/>
          </a:xfr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latin typeface="Trebuchet MS" panose="020B0603020202020204" pitchFamily="34" charset="0"/>
              </a:rPr>
            </a:fld>
            <a:endParaRPr lang="en-US" altLang="zh-CN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image" Target="../media/image2.png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985" y="6320155"/>
            <a:ext cx="377825" cy="4492625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42" name="图片框 102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24460" y="158750"/>
            <a:ext cx="2355850" cy="43878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  <p:hf sldNum="0" hdr="0" ftr="0" dt="0"/>
  <p:txStyles>
    <p:titleStyle>
      <a:lvl1pPr algn="l" defTabSz="377825" rtl="0" eaLnBrk="1" latinLnBrk="0" hangingPunct="1">
        <a:spcBef>
          <a:spcPct val="0"/>
        </a:spcBef>
        <a:buNone/>
        <a:defRPr sz="297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210" indent="-283210" algn="l" defTabSz="377825" rtl="0" eaLnBrk="1" latinLnBrk="0" hangingPunct="1">
        <a:spcBef>
          <a:spcPts val="825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045" indent="-236220" algn="l" defTabSz="377825" rtl="0" eaLnBrk="1" latinLnBrk="0" hangingPunct="1">
        <a:spcBef>
          <a:spcPts val="825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3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880" indent="-189230" algn="l" defTabSz="377825" rtl="0" eaLnBrk="1" latinLnBrk="0" hangingPunct="1">
        <a:spcBef>
          <a:spcPts val="825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1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705" indent="-189230" algn="l" defTabSz="377825" rtl="0" eaLnBrk="1" latinLnBrk="0" hangingPunct="1">
        <a:spcBef>
          <a:spcPts val="825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1165" indent="-189230" algn="l" defTabSz="377825" rtl="0" eaLnBrk="1" latinLnBrk="0" hangingPunct="1">
        <a:spcBef>
          <a:spcPts val="825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990" indent="-189230" algn="l" defTabSz="377825" rtl="0" eaLnBrk="1" latinLnBrk="0" hangingPunct="1">
        <a:spcBef>
          <a:spcPts val="825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815" indent="-189230" algn="l" defTabSz="377825" rtl="0" eaLnBrk="1" latinLnBrk="0" hangingPunct="1">
        <a:spcBef>
          <a:spcPts val="825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5275" indent="-189230" algn="l" defTabSz="377825" rtl="0" eaLnBrk="1" latinLnBrk="0" hangingPunct="1">
        <a:spcBef>
          <a:spcPts val="825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3100" indent="-189230" algn="l" defTabSz="377825" rtl="0" eaLnBrk="1" latinLnBrk="0" hangingPunct="1">
        <a:spcBef>
          <a:spcPts val="825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82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37782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37782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37782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37782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37782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37782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37782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37782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95295" y="334645"/>
            <a:ext cx="18967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WV20-V10</a:t>
            </a:r>
            <a:endParaRPr lang="en-US" altLang="zh-CN" sz="2400"/>
          </a:p>
        </p:txBody>
      </p:sp>
      <p:sp>
        <p:nvSpPr>
          <p:cNvPr id="100" name="文本框 99"/>
          <p:cNvSpPr txBox="1"/>
          <p:nvPr/>
        </p:nvSpPr>
        <p:spPr>
          <a:xfrm>
            <a:off x="3473450" y="978535"/>
            <a:ext cx="388048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1600">
                <a:solidFill>
                  <a:srgbClr val="000000"/>
                </a:solidFill>
                <a:ea typeface="黑体" panose="02010609060101010101" charset="-122"/>
              </a:rPr>
              <a:t>WV20-</a:t>
            </a:r>
            <a:r>
              <a:rPr lang="en-US" sz="1600">
                <a:solidFill>
                  <a:srgbClr val="000000"/>
                </a:solidFill>
                <a:ea typeface="黑体" panose="02010609060101010101" charset="-122"/>
              </a:rPr>
              <a:t>V10</a:t>
            </a:r>
            <a:r>
              <a:rPr lang="zh-CN" sz="1600">
                <a:solidFill>
                  <a:srgbClr val="000000"/>
                </a:solidFill>
                <a:ea typeface="黑体" panose="02010609060101010101" charset="-122"/>
              </a:rPr>
              <a:t>系列出水阀组主要实现壁挂炉采暖和卫浴系统水路切换的功能，是</a:t>
            </a:r>
            <a:r>
              <a:rPr lang="zh-CN" sz="1600">
                <a:solidFill>
                  <a:srgbClr val="000000"/>
                </a:solidFill>
                <a:ea typeface="黑体" panose="02010609060101010101" charset="-122"/>
              </a:rPr>
              <a:t>系统机功能实现的重要元件。其中三通马达提供切换动力，通过三通阀门切换方向，同时在阀体上预留压力传感器，压力开关，压力表等。技术参数工作电压：</a:t>
            </a:r>
            <a:r>
              <a:rPr lang="en-US" sz="1600">
                <a:solidFill>
                  <a:srgbClr val="000000"/>
                </a:solidFill>
                <a:latin typeface="黑体" panose="02010609060101010101" charset="-122"/>
              </a:rPr>
              <a:t>220VAC±15%   50HZ</a:t>
            </a:r>
            <a:r>
              <a:rPr lang="zh-CN" sz="1600">
                <a:solidFill>
                  <a:srgbClr val="000000"/>
                </a:solidFill>
                <a:ea typeface="黑体" panose="02010609060101010101" charset="-122"/>
              </a:rPr>
              <a:t>额定功率：</a:t>
            </a:r>
            <a:r>
              <a:rPr lang="en-US" altLang="zh-CN" sz="1600">
                <a:solidFill>
                  <a:srgbClr val="000000"/>
                </a:solidFill>
                <a:ea typeface="黑体" panose="02010609060101010101" charset="-122"/>
              </a:rPr>
              <a:t>&lt;</a:t>
            </a:r>
            <a:r>
              <a:rPr lang="en-US" sz="1600">
                <a:solidFill>
                  <a:srgbClr val="000000"/>
                </a:solidFill>
                <a:latin typeface="黑体" panose="02010609060101010101" charset="-122"/>
              </a:rPr>
              <a:t>4W</a:t>
            </a:r>
            <a:r>
              <a:rPr lang="zh-CN" sz="1600">
                <a:solidFill>
                  <a:srgbClr val="000000"/>
                </a:solidFill>
                <a:ea typeface="黑体" panose="02010609060101010101" charset="-122"/>
              </a:rPr>
              <a:t>推力：-15%电压下，工作推力不小于55N使用温度：-25℃～70℃（不结冻）使用寿命：大于100000次阀口密封：0.3bar时，泄漏小于20ml/h</a:t>
            </a:r>
            <a:endParaRPr lang="zh-CN" sz="1600">
              <a:solidFill>
                <a:srgbClr val="000000"/>
              </a:solidFill>
              <a:ea typeface="黑体" panose="02010609060101010101" charset="-122"/>
            </a:endParaRPr>
          </a:p>
          <a:p>
            <a:endParaRPr lang="zh-CN" altLang="en-US" sz="1600">
              <a:solidFill>
                <a:srgbClr val="000000"/>
              </a:solidFill>
              <a:ea typeface="黑体" panose="02010609060101010101" charset="-122"/>
            </a:endParaRPr>
          </a:p>
        </p:txBody>
      </p:sp>
      <p:graphicFrame>
        <p:nvGraphicFramePr>
          <p:cNvPr id="26" name="图表 3"/>
          <p:cNvGraphicFramePr/>
          <p:nvPr/>
        </p:nvGraphicFramePr>
        <p:xfrm>
          <a:off x="3706495" y="5541645"/>
          <a:ext cx="3414395" cy="2258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" name="图片 1" descr="V10"/>
          <p:cNvPicPr>
            <a:picLocks noChangeAspect="1"/>
          </p:cNvPicPr>
          <p:nvPr/>
        </p:nvPicPr>
        <p:blipFill>
          <a:blip r:embed="rId3"/>
          <a:srcRect l="13819" t="5936" r="13760" b="7178"/>
          <a:stretch>
            <a:fillRect/>
          </a:stretch>
        </p:blipFill>
        <p:spPr>
          <a:xfrm>
            <a:off x="635000" y="916940"/>
            <a:ext cx="2141863" cy="3600000"/>
          </a:xfrm>
          <a:prstGeom prst="rect">
            <a:avLst/>
          </a:prstGeom>
        </p:spPr>
      </p:pic>
      <p:pic>
        <p:nvPicPr>
          <p:cNvPr id="6" name="图片 5" descr="V10总装双菱"/>
          <p:cNvPicPr>
            <a:picLocks noChangeAspect="1"/>
          </p:cNvPicPr>
          <p:nvPr/>
        </p:nvPicPr>
        <p:blipFill>
          <a:blip r:embed="rId4"/>
          <a:srcRect l="41285" t="11467" r="36690" b="13548"/>
          <a:stretch>
            <a:fillRect/>
          </a:stretch>
        </p:blipFill>
        <p:spPr>
          <a:xfrm>
            <a:off x="321310" y="5457825"/>
            <a:ext cx="3082188" cy="4320000"/>
          </a:xfrm>
          <a:prstGeom prst="rect">
            <a:avLst/>
          </a:prstGeom>
        </p:spPr>
      </p:pic>
      <p:graphicFrame>
        <p:nvGraphicFramePr>
          <p:cNvPr id="27" name="图表 1"/>
          <p:cNvGraphicFramePr/>
          <p:nvPr>
            <p:custDataLst>
              <p:tags r:id="rId5"/>
            </p:custDataLst>
          </p:nvPr>
        </p:nvGraphicFramePr>
        <p:xfrm>
          <a:off x="3692525" y="8248015"/>
          <a:ext cx="3428365" cy="209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MTMxNGM4OGI2ZWNiMjZiNDk1ODc0MGMyMGIyNjcxYmEifQ=="/>
  <p:tag name="KSO_WPP_MARK_KEY" val="e5d8cb38-8ace-4fc3-a50d-4240689d616e"/>
</p:tagLst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春晖智控模板</Template>
  <TotalTime>0</TotalTime>
  <Words>216</Words>
  <Application>WPS 演示</Application>
  <PresentationFormat>35 毫米幻灯片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Wingdings 3</vt:lpstr>
      <vt:lpstr>Symbol</vt:lpstr>
      <vt:lpstr>微软雅黑</vt:lpstr>
      <vt:lpstr>Trebuchet MS</vt:lpstr>
      <vt:lpstr>Arial</vt:lpstr>
      <vt:lpstr>华文新魏</vt:lpstr>
      <vt:lpstr>等线</vt:lpstr>
      <vt:lpstr>黑体</vt:lpstr>
      <vt:lpstr>思源黑体 Normal</vt:lpstr>
      <vt:lpstr>Arial Unicode MS</vt:lpstr>
      <vt:lpstr>平面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Frank Yang</dc:creator>
  <cp:lastModifiedBy>相似的影子</cp:lastModifiedBy>
  <cp:revision>177</cp:revision>
  <cp:lastPrinted>2016-09-02T03:23:00Z</cp:lastPrinted>
  <dcterms:created xsi:type="dcterms:W3CDTF">2017-12-01T00:40:00Z</dcterms:created>
  <dcterms:modified xsi:type="dcterms:W3CDTF">2023-05-19T05:16:35Z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79003EB433B24CA3A9BA23CE64E9CBFD_13</vt:lpwstr>
  </property>
</Properties>
</file>